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DM Sans" charset="1" panose="00000000000000000000"/>
      <p:regular r:id="rId14"/>
    </p:embeddedFont>
    <p:embeddedFont>
      <p:font typeface="Canva Sans Bold" charset="1" panose="020B0803030501040103"/>
      <p:regular r:id="rId15"/>
    </p:embeddedFont>
    <p:embeddedFont>
      <p:font typeface="DM Sans Bold" charset="1" panose="00000000000000000000"/>
      <p:regular r:id="rId16"/>
    </p:embeddedFont>
    <p:embeddedFont>
      <p:font typeface="Noto Sans T Chinese" charset="1" panose="020B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8081" y="8751510"/>
            <a:ext cx="8312005" cy="50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97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組員：楊凱翔  徐鈺程</a:t>
            </a:r>
          </a:p>
        </p:txBody>
      </p:sp>
      <p:grpSp>
        <p:nvGrpSpPr>
          <p:cNvPr name="Group 3" id="3"/>
          <p:cNvGrpSpPr/>
          <p:nvPr/>
        </p:nvGrpSpPr>
        <p:grpSpPr>
          <a:xfrm rot="-1844908">
            <a:off x="12395032" y="1204893"/>
            <a:ext cx="7087456" cy="12470359"/>
            <a:chOff x="0" y="0"/>
            <a:chExt cx="660400" cy="1161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161972"/>
            </a:xfrm>
            <a:custGeom>
              <a:avLst/>
              <a:gdLst/>
              <a:ahLst/>
              <a:cxnLst/>
              <a:rect r="r" b="b" t="t" l="l"/>
              <a:pathLst>
                <a:path h="1161972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6258"/>
                  </a:cubicBezTo>
                  <a:lnTo>
                    <a:pt x="660400" y="1161972"/>
                  </a:lnTo>
                  <a:lnTo>
                    <a:pt x="0" y="1161972"/>
                  </a:lnTo>
                  <a:lnTo>
                    <a:pt x="0" y="33687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8425"/>
              <a:ext cx="660400" cy="1063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396859" y="1991036"/>
            <a:ext cx="6304927" cy="630492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67467" t="-32250" r="-73332" b="-2848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808019" y="8563205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15292" y="3664967"/>
            <a:ext cx="8406488" cy="147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831" b="true">
                <a:solidFill>
                  <a:srgbClr val="2B151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職缺查詢系統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146139" y="-572397"/>
            <a:ext cx="1144795" cy="114479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707776" y="230133"/>
            <a:ext cx="684529" cy="6845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45905" y="4101144"/>
            <a:ext cx="842477" cy="893720"/>
            <a:chOff x="0" y="0"/>
            <a:chExt cx="812800" cy="862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62238"/>
            </a:xfrm>
            <a:custGeom>
              <a:avLst/>
              <a:gdLst/>
              <a:ahLst/>
              <a:cxnLst/>
              <a:rect r="r" b="b" t="t" l="l"/>
              <a:pathLst>
                <a:path h="862238" w="812800">
                  <a:moveTo>
                    <a:pt x="406400" y="0"/>
                  </a:moveTo>
                  <a:cubicBezTo>
                    <a:pt x="181951" y="0"/>
                    <a:pt x="0" y="193019"/>
                    <a:pt x="0" y="431119"/>
                  </a:cubicBezTo>
                  <a:cubicBezTo>
                    <a:pt x="0" y="669219"/>
                    <a:pt x="181951" y="862238"/>
                    <a:pt x="406400" y="862238"/>
                  </a:cubicBezTo>
                  <a:cubicBezTo>
                    <a:pt x="630849" y="862238"/>
                    <a:pt x="812800" y="669219"/>
                    <a:pt x="812800" y="431119"/>
                  </a:cubicBezTo>
                  <a:cubicBezTo>
                    <a:pt x="812800" y="1930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4160"/>
              <a:ext cx="660400" cy="7672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389"/>
                </a:lnSpc>
                <a:spcBef>
                  <a:spcPct val="0"/>
                </a:spcBef>
              </a:pPr>
              <a:r>
                <a:rPr lang="en-US" b="true" sz="384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22762" y="4101144"/>
            <a:ext cx="842477" cy="893720"/>
            <a:chOff x="0" y="0"/>
            <a:chExt cx="812800" cy="862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2238"/>
            </a:xfrm>
            <a:custGeom>
              <a:avLst/>
              <a:gdLst/>
              <a:ahLst/>
              <a:cxnLst/>
              <a:rect r="r" b="b" t="t" l="l"/>
              <a:pathLst>
                <a:path h="862238" w="812800">
                  <a:moveTo>
                    <a:pt x="406400" y="0"/>
                  </a:moveTo>
                  <a:cubicBezTo>
                    <a:pt x="181951" y="0"/>
                    <a:pt x="0" y="193019"/>
                    <a:pt x="0" y="431119"/>
                  </a:cubicBezTo>
                  <a:cubicBezTo>
                    <a:pt x="0" y="669219"/>
                    <a:pt x="181951" y="862238"/>
                    <a:pt x="406400" y="862238"/>
                  </a:cubicBezTo>
                  <a:cubicBezTo>
                    <a:pt x="630849" y="862238"/>
                    <a:pt x="812800" y="669219"/>
                    <a:pt x="812800" y="431119"/>
                  </a:cubicBezTo>
                  <a:cubicBezTo>
                    <a:pt x="812800" y="1930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4160"/>
              <a:ext cx="660400" cy="7672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389"/>
                </a:lnSpc>
                <a:spcBef>
                  <a:spcPct val="0"/>
                </a:spcBef>
              </a:pPr>
              <a:r>
                <a:rPr lang="en-US" b="true" sz="384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63219" y="6525453"/>
            <a:ext cx="842477" cy="893720"/>
            <a:chOff x="0" y="0"/>
            <a:chExt cx="812800" cy="8622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2238"/>
            </a:xfrm>
            <a:custGeom>
              <a:avLst/>
              <a:gdLst/>
              <a:ahLst/>
              <a:cxnLst/>
              <a:rect r="r" b="b" t="t" l="l"/>
              <a:pathLst>
                <a:path h="862238" w="812800">
                  <a:moveTo>
                    <a:pt x="406400" y="0"/>
                  </a:moveTo>
                  <a:cubicBezTo>
                    <a:pt x="181951" y="0"/>
                    <a:pt x="0" y="193019"/>
                    <a:pt x="0" y="431119"/>
                  </a:cubicBezTo>
                  <a:cubicBezTo>
                    <a:pt x="0" y="669219"/>
                    <a:pt x="181951" y="862238"/>
                    <a:pt x="406400" y="862238"/>
                  </a:cubicBezTo>
                  <a:cubicBezTo>
                    <a:pt x="630849" y="862238"/>
                    <a:pt x="812800" y="669219"/>
                    <a:pt x="812800" y="431119"/>
                  </a:cubicBezTo>
                  <a:cubicBezTo>
                    <a:pt x="812800" y="1930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4160"/>
              <a:ext cx="660400" cy="7672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389"/>
                </a:lnSpc>
                <a:spcBef>
                  <a:spcPct val="0"/>
                </a:spcBef>
              </a:pPr>
              <a:r>
                <a:rPr lang="en-US" b="true" sz="384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095156">
            <a:off x="-4098793" y="-4550300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899618" y="4101144"/>
            <a:ext cx="842477" cy="893720"/>
            <a:chOff x="0" y="0"/>
            <a:chExt cx="812800" cy="8622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2238"/>
            </a:xfrm>
            <a:custGeom>
              <a:avLst/>
              <a:gdLst/>
              <a:ahLst/>
              <a:cxnLst/>
              <a:rect r="r" b="b" t="t" l="l"/>
              <a:pathLst>
                <a:path h="862238" w="812800">
                  <a:moveTo>
                    <a:pt x="406400" y="0"/>
                  </a:moveTo>
                  <a:cubicBezTo>
                    <a:pt x="181951" y="0"/>
                    <a:pt x="0" y="193019"/>
                    <a:pt x="0" y="431119"/>
                  </a:cubicBezTo>
                  <a:cubicBezTo>
                    <a:pt x="0" y="669219"/>
                    <a:pt x="181951" y="862238"/>
                    <a:pt x="406400" y="862238"/>
                  </a:cubicBezTo>
                  <a:cubicBezTo>
                    <a:pt x="630849" y="862238"/>
                    <a:pt x="812800" y="669219"/>
                    <a:pt x="812800" y="431119"/>
                  </a:cubicBezTo>
                  <a:cubicBezTo>
                    <a:pt x="812800" y="1930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4160"/>
              <a:ext cx="660400" cy="7672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389"/>
                </a:lnSpc>
                <a:spcBef>
                  <a:spcPct val="0"/>
                </a:spcBef>
              </a:pPr>
              <a:r>
                <a:rPr lang="en-US" b="true" sz="384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48589" y="6525453"/>
            <a:ext cx="842477" cy="893720"/>
            <a:chOff x="0" y="0"/>
            <a:chExt cx="812800" cy="8622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2238"/>
            </a:xfrm>
            <a:custGeom>
              <a:avLst/>
              <a:gdLst/>
              <a:ahLst/>
              <a:cxnLst/>
              <a:rect r="r" b="b" t="t" l="l"/>
              <a:pathLst>
                <a:path h="862238" w="812800">
                  <a:moveTo>
                    <a:pt x="406400" y="0"/>
                  </a:moveTo>
                  <a:cubicBezTo>
                    <a:pt x="181951" y="0"/>
                    <a:pt x="0" y="193019"/>
                    <a:pt x="0" y="431119"/>
                  </a:cubicBezTo>
                  <a:cubicBezTo>
                    <a:pt x="0" y="669219"/>
                    <a:pt x="181951" y="862238"/>
                    <a:pt x="406400" y="862238"/>
                  </a:cubicBezTo>
                  <a:cubicBezTo>
                    <a:pt x="630849" y="862238"/>
                    <a:pt x="812800" y="669219"/>
                    <a:pt x="812800" y="431119"/>
                  </a:cubicBezTo>
                  <a:cubicBezTo>
                    <a:pt x="812800" y="1930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4160"/>
              <a:ext cx="660400" cy="7672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389"/>
                </a:lnSpc>
                <a:spcBef>
                  <a:spcPct val="0"/>
                </a:spcBef>
              </a:pPr>
              <a:r>
                <a:rPr lang="en-US" b="true" sz="384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25268" y="1791775"/>
            <a:ext cx="5037464" cy="1268429"/>
            <a:chOff x="0" y="0"/>
            <a:chExt cx="1326739" cy="3340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6739" cy="334072"/>
            </a:xfrm>
            <a:custGeom>
              <a:avLst/>
              <a:gdLst/>
              <a:ahLst/>
              <a:cxnLst/>
              <a:rect r="r" b="b" t="t" l="l"/>
              <a:pathLst>
                <a:path h="334072" w="1326739">
                  <a:moveTo>
                    <a:pt x="52254" y="0"/>
                  </a:moveTo>
                  <a:lnTo>
                    <a:pt x="1274486" y="0"/>
                  </a:lnTo>
                  <a:cubicBezTo>
                    <a:pt x="1288344" y="0"/>
                    <a:pt x="1301635" y="5505"/>
                    <a:pt x="1311435" y="15305"/>
                  </a:cubicBezTo>
                  <a:cubicBezTo>
                    <a:pt x="1321234" y="25104"/>
                    <a:pt x="1326739" y="38395"/>
                    <a:pt x="1326739" y="52254"/>
                  </a:cubicBezTo>
                  <a:lnTo>
                    <a:pt x="1326739" y="281818"/>
                  </a:lnTo>
                  <a:cubicBezTo>
                    <a:pt x="1326739" y="310677"/>
                    <a:pt x="1303345" y="334072"/>
                    <a:pt x="1274486" y="334072"/>
                  </a:cubicBezTo>
                  <a:lnTo>
                    <a:pt x="52254" y="334072"/>
                  </a:lnTo>
                  <a:cubicBezTo>
                    <a:pt x="23395" y="334072"/>
                    <a:pt x="0" y="310677"/>
                    <a:pt x="0" y="281818"/>
                  </a:cubicBezTo>
                  <a:lnTo>
                    <a:pt x="0" y="52254"/>
                  </a:lnTo>
                  <a:cubicBezTo>
                    <a:pt x="0" y="23395"/>
                    <a:pt x="23395" y="0"/>
                    <a:pt x="522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326739" cy="334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55"/>
                </a:lnSpc>
                <a:spcBef>
                  <a:spcPct val="0"/>
                </a:spcBef>
              </a:pPr>
              <a:r>
                <a:rPr lang="en-US" b="true" sz="6046">
                  <a:solidFill>
                    <a:srgbClr val="2B151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目錄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1095156">
            <a:off x="14074237" y="7160484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378715" y="5070192"/>
            <a:ext cx="3176857" cy="41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動機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55572" y="5070192"/>
            <a:ext cx="3176857" cy="41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目標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96029" y="7494501"/>
            <a:ext cx="3176857" cy="41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功能展示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32428" y="5070192"/>
            <a:ext cx="3176857" cy="41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流程圖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15114" y="7491786"/>
            <a:ext cx="3176857" cy="41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程式介紹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036870" y="-1312917"/>
            <a:ext cx="2625834" cy="262583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52881" y="9161550"/>
            <a:ext cx="2625834" cy="262583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43301" y="5175645"/>
            <a:ext cx="10464525" cy="104645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60469" y="-3105839"/>
            <a:ext cx="12607523" cy="126075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38711" y="2312437"/>
            <a:ext cx="7842561" cy="784256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2"/>
              <a:stretch>
                <a:fillRect l="-24572" t="0" r="-24572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652706" y="-1342412"/>
            <a:ext cx="4320933" cy="2371112"/>
          </a:xfrm>
          <a:custGeom>
            <a:avLst/>
            <a:gdLst/>
            <a:ahLst/>
            <a:cxnLst/>
            <a:rect r="r" b="b" t="t" l="l"/>
            <a:pathLst>
              <a:path h="2371112" w="4320933">
                <a:moveTo>
                  <a:pt x="0" y="0"/>
                </a:moveTo>
                <a:lnTo>
                  <a:pt x="4320933" y="0"/>
                </a:lnTo>
                <a:lnTo>
                  <a:pt x="4320933" y="2371112"/>
                </a:lnTo>
                <a:lnTo>
                  <a:pt x="0" y="237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02744" y="1028700"/>
            <a:ext cx="475629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2B151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動機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2744" y="2236237"/>
            <a:ext cx="7960474" cy="607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1"/>
              </a:lnSpc>
            </a:pPr>
          </a:p>
          <a:p>
            <a:pPr algn="just" marL="647697" indent="-323848" lvl="1">
              <a:lnSpc>
                <a:spcPts val="4559"/>
              </a:lnSpc>
              <a:buFont typeface="Arial"/>
              <a:buChar char="•"/>
            </a:pPr>
            <a:r>
              <a:rPr lang="en-US" sz="2999" spc="1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999" spc="1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隨著網路招聘平台的興起，對於求職者來說，在平台上搜尋適合的職缺仍需花費大量時間與精力，特別是面對海量的資訊時，如何快速篩選出符合需求的職缺成為一大挑戰</a:t>
            </a:r>
          </a:p>
          <a:p>
            <a:pPr algn="just">
              <a:lnSpc>
                <a:spcPts val="4559"/>
              </a:lnSpc>
            </a:pPr>
          </a:p>
          <a:p>
            <a:pPr algn="just" marL="647697" indent="-323848" lvl="1">
              <a:lnSpc>
                <a:spcPts val="4559"/>
              </a:lnSpc>
              <a:buFont typeface="Arial"/>
              <a:buChar char="•"/>
            </a:pPr>
            <a:r>
              <a:rPr lang="en-US" sz="2999" spc="1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為了解決這一問題，我們決定運用爬蟲技術從104人力銀行中自動擷取並排序職缺資料，並進一步整理，建立一個更直觀、精確的職缺查詢系統</a:t>
            </a:r>
          </a:p>
          <a:p>
            <a:pPr algn="just">
              <a:lnSpc>
                <a:spcPts val="3648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360469" y="9331122"/>
            <a:ext cx="3924501" cy="2153570"/>
          </a:xfrm>
          <a:custGeom>
            <a:avLst/>
            <a:gdLst/>
            <a:ahLst/>
            <a:cxnLst/>
            <a:rect r="r" b="b" t="t" l="l"/>
            <a:pathLst>
              <a:path h="2153570" w="3924501">
                <a:moveTo>
                  <a:pt x="0" y="0"/>
                </a:moveTo>
                <a:lnTo>
                  <a:pt x="3924501" y="0"/>
                </a:lnTo>
                <a:lnTo>
                  <a:pt x="3924501" y="2153570"/>
                </a:lnTo>
                <a:lnTo>
                  <a:pt x="0" y="215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380859">
            <a:off x="-1313287" y="7502544"/>
            <a:ext cx="2842082" cy="7461317"/>
            <a:chOff x="0" y="0"/>
            <a:chExt cx="660400" cy="17337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733748"/>
            </a:xfrm>
            <a:custGeom>
              <a:avLst/>
              <a:gdLst/>
              <a:ahLst/>
              <a:cxnLst/>
              <a:rect r="r" b="b" t="t" l="l"/>
              <a:pathLst>
                <a:path h="173374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8959"/>
                  </a:cubicBezTo>
                  <a:lnTo>
                    <a:pt x="660400" y="1733748"/>
                  </a:lnTo>
                  <a:lnTo>
                    <a:pt x="0" y="1733748"/>
                  </a:lnTo>
                  <a:lnTo>
                    <a:pt x="0" y="349987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>
                <a:alpha val="4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8425"/>
              <a:ext cx="660400" cy="1635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377137">
            <a:off x="-916789" y="4206328"/>
            <a:ext cx="1338510" cy="7384047"/>
            <a:chOff x="0" y="0"/>
            <a:chExt cx="660400" cy="36431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3643174"/>
            </a:xfrm>
            <a:custGeom>
              <a:avLst/>
              <a:gdLst/>
              <a:ahLst/>
              <a:cxnLst/>
              <a:rect r="r" b="b" t="t" l="l"/>
              <a:pathLst>
                <a:path h="3643174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91373"/>
                  </a:cubicBezTo>
                  <a:lnTo>
                    <a:pt x="660400" y="3643174"/>
                  </a:lnTo>
                  <a:lnTo>
                    <a:pt x="0" y="3643174"/>
                  </a:lnTo>
                  <a:lnTo>
                    <a:pt x="0" y="39378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8425"/>
              <a:ext cx="660400" cy="3544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2377137">
            <a:off x="3012298" y="9449050"/>
            <a:ext cx="411277" cy="2198755"/>
            <a:chOff x="0" y="0"/>
            <a:chExt cx="660400" cy="35306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3530605"/>
            </a:xfrm>
            <a:custGeom>
              <a:avLst/>
              <a:gdLst/>
              <a:ahLst/>
              <a:cxnLst/>
              <a:rect r="r" b="b" t="t" l="l"/>
              <a:pathLst>
                <a:path h="3530605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88872"/>
                  </a:cubicBezTo>
                  <a:lnTo>
                    <a:pt x="660400" y="3530605"/>
                  </a:lnTo>
                  <a:lnTo>
                    <a:pt x="0" y="3530605"/>
                  </a:lnTo>
                  <a:lnTo>
                    <a:pt x="0" y="39120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8425"/>
              <a:ext cx="660400" cy="3432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57323" y="4303314"/>
            <a:ext cx="1290759" cy="12907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9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66848" y="6880418"/>
            <a:ext cx="1290759" cy="129075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96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890740" y="7174814"/>
            <a:ext cx="842974" cy="701968"/>
          </a:xfrm>
          <a:custGeom>
            <a:avLst/>
            <a:gdLst/>
            <a:ahLst/>
            <a:cxnLst/>
            <a:rect r="r" b="b" t="t" l="l"/>
            <a:pathLst>
              <a:path h="701968" w="842974">
                <a:moveTo>
                  <a:pt x="0" y="0"/>
                </a:moveTo>
                <a:lnTo>
                  <a:pt x="842974" y="0"/>
                </a:lnTo>
                <a:lnTo>
                  <a:pt x="842974" y="701967"/>
                </a:lnTo>
                <a:lnTo>
                  <a:pt x="0" y="70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V="true">
            <a:off x="-2023730" y="7040723"/>
            <a:ext cx="3495899" cy="4260352"/>
          </a:xfrm>
          <a:prstGeom prst="line">
            <a:avLst/>
          </a:prstGeom>
          <a:ln cap="rnd" w="85725">
            <a:solidFill>
              <a:srgbClr val="E0B15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1080370" y="4353151"/>
            <a:ext cx="5361064" cy="45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b="true">
                <a:solidFill>
                  <a:srgbClr val="EF5241"/>
                </a:solidFill>
                <a:latin typeface="DM Sans Bold"/>
                <a:ea typeface="DM Sans Bold"/>
                <a:cs typeface="DM Sans Bold"/>
                <a:sym typeface="DM Sans Bold"/>
              </a:rPr>
              <a:t>視覺化結果展示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89895" y="7032079"/>
            <a:ext cx="5361064" cy="45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b="true">
                <a:solidFill>
                  <a:srgbClr val="EF5241"/>
                </a:solidFill>
                <a:latin typeface="DM Sans Bold"/>
                <a:ea typeface="DM Sans Bold"/>
                <a:cs typeface="DM Sans Bold"/>
                <a:sym typeface="DM Sans Bold"/>
              </a:rPr>
              <a:t>資料導出與共享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277567" y="1208619"/>
            <a:ext cx="5732866" cy="1268429"/>
            <a:chOff x="0" y="0"/>
            <a:chExt cx="1509891" cy="3340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9891" cy="334072"/>
            </a:xfrm>
            <a:custGeom>
              <a:avLst/>
              <a:gdLst/>
              <a:ahLst/>
              <a:cxnLst/>
              <a:rect r="r" b="b" t="t" l="l"/>
              <a:pathLst>
                <a:path h="334072" w="1509891">
                  <a:moveTo>
                    <a:pt x="45915" y="0"/>
                  </a:moveTo>
                  <a:lnTo>
                    <a:pt x="1463975" y="0"/>
                  </a:lnTo>
                  <a:cubicBezTo>
                    <a:pt x="1476153" y="0"/>
                    <a:pt x="1487832" y="4837"/>
                    <a:pt x="1496442" y="13448"/>
                  </a:cubicBezTo>
                  <a:cubicBezTo>
                    <a:pt x="1505053" y="22059"/>
                    <a:pt x="1509891" y="33738"/>
                    <a:pt x="1509891" y="45915"/>
                  </a:cubicBezTo>
                  <a:lnTo>
                    <a:pt x="1509891" y="288157"/>
                  </a:lnTo>
                  <a:cubicBezTo>
                    <a:pt x="1509891" y="313515"/>
                    <a:pt x="1489334" y="334072"/>
                    <a:pt x="1463975" y="334072"/>
                  </a:cubicBezTo>
                  <a:lnTo>
                    <a:pt x="45915" y="334072"/>
                  </a:lnTo>
                  <a:cubicBezTo>
                    <a:pt x="20557" y="334072"/>
                    <a:pt x="0" y="313515"/>
                    <a:pt x="0" y="288157"/>
                  </a:cubicBezTo>
                  <a:lnTo>
                    <a:pt x="0" y="45915"/>
                  </a:lnTo>
                  <a:cubicBezTo>
                    <a:pt x="0" y="20557"/>
                    <a:pt x="20557" y="0"/>
                    <a:pt x="4591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1509891" cy="334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935"/>
                </a:lnSpc>
                <a:spcBef>
                  <a:spcPct val="0"/>
                </a:spcBef>
              </a:pPr>
              <a:r>
                <a:rPr lang="en-US" b="true" sz="4946">
                  <a:solidFill>
                    <a:srgbClr val="2B151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目標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080370" y="4770909"/>
            <a:ext cx="5186737" cy="1807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7"/>
              </a:lnSpc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採用 CustomTkinter 框架，設計友善的圖形化介面，包括動態調整字體大小、結果清單顯示、可展開的功能選單，提升用戶體驗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89895" y="7449598"/>
            <a:ext cx="5186737" cy="135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提供將職缺資料導出為 CSV 檔案 的功能，方便使用者保存資料或用於其他應用</a:t>
            </a:r>
          </a:p>
        </p:txBody>
      </p:sp>
      <p:grpSp>
        <p:nvGrpSpPr>
          <p:cNvPr name="Group 26" id="26"/>
          <p:cNvGrpSpPr/>
          <p:nvPr/>
        </p:nvGrpSpPr>
        <p:grpSpPr>
          <a:xfrm rot="-8419140">
            <a:off x="16781988" y="-3913825"/>
            <a:ext cx="2842082" cy="7253346"/>
            <a:chOff x="0" y="0"/>
            <a:chExt cx="660400" cy="168542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60400" cy="1685423"/>
            </a:xfrm>
            <a:custGeom>
              <a:avLst/>
              <a:gdLst/>
              <a:ahLst/>
              <a:cxnLst/>
              <a:rect r="r" b="b" t="t" l="l"/>
              <a:pathLst>
                <a:path h="1685423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7885"/>
                  </a:cubicBezTo>
                  <a:lnTo>
                    <a:pt x="660400" y="1685423"/>
                  </a:lnTo>
                  <a:lnTo>
                    <a:pt x="0" y="1685423"/>
                  </a:lnTo>
                  <a:lnTo>
                    <a:pt x="0" y="34887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>
                <a:alpha val="43922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98425"/>
              <a:ext cx="660400" cy="1586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8422862">
            <a:off x="18303618" y="-391052"/>
            <a:ext cx="1338510" cy="5875601"/>
            <a:chOff x="0" y="0"/>
            <a:chExt cx="660400" cy="28989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60400" cy="2898930"/>
            </a:xfrm>
            <a:custGeom>
              <a:avLst/>
              <a:gdLst/>
              <a:ahLst/>
              <a:cxnLst/>
              <a:rect r="r" b="b" t="t" l="l"/>
              <a:pathLst>
                <a:path h="289893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4841"/>
                  </a:cubicBezTo>
                  <a:lnTo>
                    <a:pt x="660400" y="2898930"/>
                  </a:lnTo>
                  <a:lnTo>
                    <a:pt x="0" y="2898930"/>
                  </a:lnTo>
                  <a:lnTo>
                    <a:pt x="0" y="37671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8425"/>
              <a:ext cx="660400" cy="2800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8422862">
            <a:off x="14997526" y="-558072"/>
            <a:ext cx="411277" cy="1644511"/>
            <a:chOff x="0" y="0"/>
            <a:chExt cx="660400" cy="264063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60400" cy="2640639"/>
            </a:xfrm>
            <a:custGeom>
              <a:avLst/>
              <a:gdLst/>
              <a:ahLst/>
              <a:cxnLst/>
              <a:rect r="r" b="b" t="t" l="l"/>
              <a:pathLst>
                <a:path h="264063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69104"/>
                  </a:cubicBezTo>
                  <a:lnTo>
                    <a:pt x="660400" y="2640639"/>
                  </a:lnTo>
                  <a:lnTo>
                    <a:pt x="0" y="2640639"/>
                  </a:lnTo>
                  <a:lnTo>
                    <a:pt x="0" y="37078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98425"/>
              <a:ext cx="660400" cy="2542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 flipH="true">
            <a:off x="17077631" y="-274996"/>
            <a:ext cx="3190486" cy="3827111"/>
          </a:xfrm>
          <a:prstGeom prst="line">
            <a:avLst/>
          </a:prstGeom>
          <a:ln cap="rnd" w="85725">
            <a:solidFill>
              <a:srgbClr val="E0B15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2520786" y="2803865"/>
            <a:ext cx="1290759" cy="1290759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96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2744678" y="3002911"/>
            <a:ext cx="842974" cy="815386"/>
          </a:xfrm>
          <a:custGeom>
            <a:avLst/>
            <a:gdLst/>
            <a:ahLst/>
            <a:cxnLst/>
            <a:rect r="r" b="b" t="t" l="l"/>
            <a:pathLst>
              <a:path h="815386" w="842974">
                <a:moveTo>
                  <a:pt x="0" y="0"/>
                </a:moveTo>
                <a:lnTo>
                  <a:pt x="842975" y="0"/>
                </a:lnTo>
                <a:lnTo>
                  <a:pt x="842975" y="815386"/>
                </a:lnTo>
                <a:lnTo>
                  <a:pt x="0" y="815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2520786" y="5379365"/>
            <a:ext cx="1290759" cy="1290759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96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9881215" y="4580684"/>
            <a:ext cx="842974" cy="701968"/>
          </a:xfrm>
          <a:custGeom>
            <a:avLst/>
            <a:gdLst/>
            <a:ahLst/>
            <a:cxnLst/>
            <a:rect r="r" b="b" t="t" l="l"/>
            <a:pathLst>
              <a:path h="701968" w="842974">
                <a:moveTo>
                  <a:pt x="0" y="0"/>
                </a:moveTo>
                <a:lnTo>
                  <a:pt x="842974" y="0"/>
                </a:lnTo>
                <a:lnTo>
                  <a:pt x="842974" y="701968"/>
                </a:lnTo>
                <a:lnTo>
                  <a:pt x="0" y="70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2748434" y="5568727"/>
            <a:ext cx="842974" cy="815386"/>
          </a:xfrm>
          <a:custGeom>
            <a:avLst/>
            <a:gdLst/>
            <a:ahLst/>
            <a:cxnLst/>
            <a:rect r="r" b="b" t="t" l="l"/>
            <a:pathLst>
              <a:path h="815386" w="842974">
                <a:moveTo>
                  <a:pt x="0" y="0"/>
                </a:moveTo>
                <a:lnTo>
                  <a:pt x="842974" y="0"/>
                </a:lnTo>
                <a:lnTo>
                  <a:pt x="842974" y="815386"/>
                </a:lnTo>
                <a:lnTo>
                  <a:pt x="0" y="815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3943833" y="2853701"/>
            <a:ext cx="5361064" cy="45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b="true">
                <a:solidFill>
                  <a:srgbClr val="EF5241"/>
                </a:solidFill>
                <a:latin typeface="DM Sans Bold"/>
                <a:ea typeface="DM Sans Bold"/>
                <a:cs typeface="DM Sans Bold"/>
                <a:sym typeface="DM Sans Bold"/>
              </a:rPr>
              <a:t>實現職缺資料收集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943833" y="5531026"/>
            <a:ext cx="5361064" cy="45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b="true">
                <a:solidFill>
                  <a:srgbClr val="EF5241"/>
                </a:solidFill>
                <a:latin typeface="DM Sans Bold"/>
                <a:ea typeface="DM Sans Bold"/>
                <a:cs typeface="DM Sans Bold"/>
                <a:sym typeface="DM Sans Bold"/>
              </a:rPr>
              <a:t>提升職缺查詢效率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943833" y="3271459"/>
            <a:ext cx="5399164" cy="167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7"/>
              </a:lnSpc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開發一套爬蟲系統，從104人力銀行擷取最新的職缺資訊，並存儲於資料庫中以便後續處理。</a:t>
            </a:r>
          </a:p>
          <a:p>
            <a:pPr algn="l">
              <a:lnSpc>
                <a:spcPts val="2505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3943833" y="5948544"/>
            <a:ext cx="5186737" cy="245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整合爬取的資料，設計一個快速、精確的搜尋功能，讓使用者能依關鍵字、地區、薪資範圍等條件快速篩選出符合需求的職缺。</a:t>
            </a:r>
          </a:p>
          <a:p>
            <a:pPr algn="l">
              <a:lnSpc>
                <a:spcPts val="2505"/>
              </a:lnSpc>
            </a:pPr>
          </a:p>
          <a:p>
            <a:pPr algn="l">
              <a:lnSpc>
                <a:spcPts val="250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2905419" y="-3518432"/>
            <a:ext cx="8477692" cy="847769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49743" y="414697"/>
            <a:ext cx="5391748" cy="1228007"/>
            <a:chOff x="0" y="0"/>
            <a:chExt cx="1420049" cy="3234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0049" cy="323426"/>
            </a:xfrm>
            <a:custGeom>
              <a:avLst/>
              <a:gdLst/>
              <a:ahLst/>
              <a:cxnLst/>
              <a:rect r="r" b="b" t="t" l="l"/>
              <a:pathLst>
                <a:path h="323426" w="1420049">
                  <a:moveTo>
                    <a:pt x="17231" y="0"/>
                  </a:moveTo>
                  <a:lnTo>
                    <a:pt x="1402818" y="0"/>
                  </a:lnTo>
                  <a:cubicBezTo>
                    <a:pt x="1412334" y="0"/>
                    <a:pt x="1420049" y="7714"/>
                    <a:pt x="1420049" y="17231"/>
                  </a:cubicBezTo>
                  <a:lnTo>
                    <a:pt x="1420049" y="306195"/>
                  </a:lnTo>
                  <a:cubicBezTo>
                    <a:pt x="1420049" y="315711"/>
                    <a:pt x="1412334" y="323426"/>
                    <a:pt x="1402818" y="323426"/>
                  </a:cubicBezTo>
                  <a:lnTo>
                    <a:pt x="17231" y="323426"/>
                  </a:lnTo>
                  <a:cubicBezTo>
                    <a:pt x="7714" y="323426"/>
                    <a:pt x="0" y="315711"/>
                    <a:pt x="0" y="306195"/>
                  </a:cubicBezTo>
                  <a:lnTo>
                    <a:pt x="0" y="17231"/>
                  </a:lnTo>
                  <a:cubicBezTo>
                    <a:pt x="0" y="7714"/>
                    <a:pt x="7714" y="0"/>
                    <a:pt x="1723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420049" cy="409151"/>
            </a:xfrm>
            <a:prstGeom prst="rect">
              <a:avLst/>
            </a:prstGeom>
          </p:spPr>
          <p:txBody>
            <a:bodyPr anchor="ctr" rtlCol="false" tIns="215900" lIns="215900" bIns="215900" rIns="2159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b="true" sz="4599">
                  <a:solidFill>
                    <a:srgbClr val="2B151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流程圖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848734" y="8098728"/>
            <a:ext cx="3616106" cy="361610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39633" y="1642703"/>
            <a:ext cx="14263319" cy="8183579"/>
          </a:xfrm>
          <a:custGeom>
            <a:avLst/>
            <a:gdLst/>
            <a:ahLst/>
            <a:cxnLst/>
            <a:rect r="r" b="b" t="t" l="l"/>
            <a:pathLst>
              <a:path h="8183579" w="14263319">
                <a:moveTo>
                  <a:pt x="0" y="0"/>
                </a:moveTo>
                <a:lnTo>
                  <a:pt x="14263319" y="0"/>
                </a:lnTo>
                <a:lnTo>
                  <a:pt x="14263319" y="8183580"/>
                </a:lnTo>
                <a:lnTo>
                  <a:pt x="0" y="818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975" y="1028700"/>
            <a:ext cx="5450865" cy="1108931"/>
            <a:chOff x="0" y="0"/>
            <a:chExt cx="1435619" cy="292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5619" cy="292064"/>
            </a:xfrm>
            <a:custGeom>
              <a:avLst/>
              <a:gdLst/>
              <a:ahLst/>
              <a:cxnLst/>
              <a:rect r="r" b="b" t="t" l="l"/>
              <a:pathLst>
                <a:path h="292064" w="1435619">
                  <a:moveTo>
                    <a:pt x="17044" y="0"/>
                  </a:moveTo>
                  <a:lnTo>
                    <a:pt x="1418575" y="0"/>
                  </a:lnTo>
                  <a:cubicBezTo>
                    <a:pt x="1427988" y="0"/>
                    <a:pt x="1435619" y="7631"/>
                    <a:pt x="1435619" y="17044"/>
                  </a:cubicBezTo>
                  <a:lnTo>
                    <a:pt x="1435619" y="275020"/>
                  </a:lnTo>
                  <a:cubicBezTo>
                    <a:pt x="1435619" y="284433"/>
                    <a:pt x="1427988" y="292064"/>
                    <a:pt x="1418575" y="292064"/>
                  </a:cubicBezTo>
                  <a:lnTo>
                    <a:pt x="17044" y="292064"/>
                  </a:lnTo>
                  <a:cubicBezTo>
                    <a:pt x="7631" y="292064"/>
                    <a:pt x="0" y="284433"/>
                    <a:pt x="0" y="275020"/>
                  </a:cubicBezTo>
                  <a:lnTo>
                    <a:pt x="0" y="17044"/>
                  </a:lnTo>
                  <a:cubicBezTo>
                    <a:pt x="0" y="7631"/>
                    <a:pt x="7631" y="0"/>
                    <a:pt x="17044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435619" cy="377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224"/>
                </a:lnSpc>
                <a:spcBef>
                  <a:spcPct val="0"/>
                </a:spcBef>
              </a:pPr>
              <a:r>
                <a:rPr lang="en-US" b="true" sz="4446">
                  <a:solidFill>
                    <a:srgbClr val="2B151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程式介紹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94684" y="2743508"/>
            <a:ext cx="9298633" cy="6915858"/>
          </a:xfrm>
          <a:custGeom>
            <a:avLst/>
            <a:gdLst/>
            <a:ahLst/>
            <a:cxnLst/>
            <a:rect r="r" b="b" t="t" l="l"/>
            <a:pathLst>
              <a:path h="6915858" w="9298633">
                <a:moveTo>
                  <a:pt x="0" y="0"/>
                </a:moveTo>
                <a:lnTo>
                  <a:pt x="9298632" y="0"/>
                </a:lnTo>
                <a:lnTo>
                  <a:pt x="9298632" y="6915859"/>
                </a:lnTo>
                <a:lnTo>
                  <a:pt x="0" y="691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6094596" y="2537083"/>
            <a:ext cx="1581017" cy="150462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 flipV="true">
            <a:off x="2409247" y="4055966"/>
            <a:ext cx="2437498" cy="1087534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13289000" y="4055966"/>
            <a:ext cx="2735621" cy="83067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7123466" y="1956693"/>
            <a:ext cx="21589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關鍵字搜尋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3174" y="5076825"/>
            <a:ext cx="337214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點擊選擇單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可選擇排序方式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1.由北到南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2.按薪水高低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或是下載CSV檔案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93316" y="4819967"/>
            <a:ext cx="446261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搜尋按鈕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或是直接點擊鍵盤enter按鍵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48765" y="4863147"/>
            <a:ext cx="34541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顯示搜尋到的內容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538370" y="6866973"/>
            <a:ext cx="6535117" cy="6048579"/>
            <a:chOff x="0" y="0"/>
            <a:chExt cx="87818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8180" cy="812800"/>
            </a:xfrm>
            <a:custGeom>
              <a:avLst/>
              <a:gdLst/>
              <a:ahLst/>
              <a:cxnLst/>
              <a:rect r="r" b="b" t="t" l="l"/>
              <a:pathLst>
                <a:path h="812800" w="878180">
                  <a:moveTo>
                    <a:pt x="439090" y="0"/>
                  </a:moveTo>
                  <a:cubicBezTo>
                    <a:pt x="196587" y="0"/>
                    <a:pt x="0" y="181951"/>
                    <a:pt x="0" y="406400"/>
                  </a:cubicBezTo>
                  <a:cubicBezTo>
                    <a:pt x="0" y="630849"/>
                    <a:pt x="196587" y="812800"/>
                    <a:pt x="439090" y="812800"/>
                  </a:cubicBezTo>
                  <a:cubicBezTo>
                    <a:pt x="681593" y="812800"/>
                    <a:pt x="878180" y="630849"/>
                    <a:pt x="878180" y="406400"/>
                  </a:cubicBezTo>
                  <a:cubicBezTo>
                    <a:pt x="878180" y="181951"/>
                    <a:pt x="681593" y="0"/>
                    <a:pt x="439090" y="0"/>
                  </a:cubicBezTo>
                  <a:close/>
                </a:path>
              </a:pathLst>
            </a:custGeom>
            <a:solidFill>
              <a:srgbClr val="FFF0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82329" y="47625"/>
              <a:ext cx="713522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5450865" cy="1108931"/>
            <a:chOff x="0" y="0"/>
            <a:chExt cx="1435619" cy="292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5619" cy="292064"/>
            </a:xfrm>
            <a:custGeom>
              <a:avLst/>
              <a:gdLst/>
              <a:ahLst/>
              <a:cxnLst/>
              <a:rect r="r" b="b" t="t" l="l"/>
              <a:pathLst>
                <a:path h="292064" w="1435619">
                  <a:moveTo>
                    <a:pt x="17044" y="0"/>
                  </a:moveTo>
                  <a:lnTo>
                    <a:pt x="1418575" y="0"/>
                  </a:lnTo>
                  <a:cubicBezTo>
                    <a:pt x="1427988" y="0"/>
                    <a:pt x="1435619" y="7631"/>
                    <a:pt x="1435619" y="17044"/>
                  </a:cubicBezTo>
                  <a:lnTo>
                    <a:pt x="1435619" y="275020"/>
                  </a:lnTo>
                  <a:cubicBezTo>
                    <a:pt x="1435619" y="284433"/>
                    <a:pt x="1427988" y="292064"/>
                    <a:pt x="1418575" y="292064"/>
                  </a:cubicBezTo>
                  <a:lnTo>
                    <a:pt x="17044" y="292064"/>
                  </a:lnTo>
                  <a:cubicBezTo>
                    <a:pt x="7631" y="292064"/>
                    <a:pt x="0" y="284433"/>
                    <a:pt x="0" y="275020"/>
                  </a:cubicBezTo>
                  <a:lnTo>
                    <a:pt x="0" y="17044"/>
                  </a:lnTo>
                  <a:cubicBezTo>
                    <a:pt x="0" y="7631"/>
                    <a:pt x="7631" y="0"/>
                    <a:pt x="17044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435619" cy="377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224"/>
                </a:lnSpc>
                <a:spcBef>
                  <a:spcPct val="0"/>
                </a:spcBef>
              </a:pPr>
              <a:r>
                <a:rPr lang="en-US" b="true" sz="4446">
                  <a:solidFill>
                    <a:srgbClr val="2B151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程式介紹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38370" y="6866973"/>
            <a:ext cx="6535117" cy="6048579"/>
            <a:chOff x="0" y="0"/>
            <a:chExt cx="87818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8180" cy="812800"/>
            </a:xfrm>
            <a:custGeom>
              <a:avLst/>
              <a:gdLst/>
              <a:ahLst/>
              <a:cxnLst/>
              <a:rect r="r" b="b" t="t" l="l"/>
              <a:pathLst>
                <a:path h="812800" w="878180">
                  <a:moveTo>
                    <a:pt x="439090" y="0"/>
                  </a:moveTo>
                  <a:cubicBezTo>
                    <a:pt x="196587" y="0"/>
                    <a:pt x="0" y="181951"/>
                    <a:pt x="0" y="406400"/>
                  </a:cubicBezTo>
                  <a:cubicBezTo>
                    <a:pt x="0" y="630849"/>
                    <a:pt x="196587" y="812800"/>
                    <a:pt x="439090" y="812800"/>
                  </a:cubicBezTo>
                  <a:cubicBezTo>
                    <a:pt x="681593" y="812800"/>
                    <a:pt x="878180" y="630849"/>
                    <a:pt x="878180" y="406400"/>
                  </a:cubicBezTo>
                  <a:cubicBezTo>
                    <a:pt x="878180" y="181951"/>
                    <a:pt x="681593" y="0"/>
                    <a:pt x="439090" y="0"/>
                  </a:cubicBezTo>
                  <a:close/>
                </a:path>
              </a:pathLst>
            </a:custGeom>
            <a:solidFill>
              <a:srgbClr val="FFF0A2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82329" y="47625"/>
              <a:ext cx="713522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072784" y="2387908"/>
            <a:ext cx="10767626" cy="7671934"/>
          </a:xfrm>
          <a:custGeom>
            <a:avLst/>
            <a:gdLst/>
            <a:ahLst/>
            <a:cxnLst/>
            <a:rect r="r" b="b" t="t" l="l"/>
            <a:pathLst>
              <a:path h="7671934" w="10767626">
                <a:moveTo>
                  <a:pt x="0" y="0"/>
                </a:moveTo>
                <a:lnTo>
                  <a:pt x="10767626" y="0"/>
                </a:lnTo>
                <a:lnTo>
                  <a:pt x="10767626" y="7671934"/>
                </a:lnTo>
                <a:lnTo>
                  <a:pt x="0" y="7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4217" y="4681538"/>
            <a:ext cx="816675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9"/>
              </a:lnSpc>
              <a:spcBef>
                <a:spcPct val="0"/>
              </a:spcBef>
            </a:pPr>
            <a:r>
              <a:rPr lang="en-US" b="true" sz="60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Thank's For Watching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11391949" y="259694"/>
            <a:ext cx="7087456" cy="9767612"/>
            <a:chOff x="0" y="0"/>
            <a:chExt cx="660400" cy="910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910133"/>
            </a:xfrm>
            <a:custGeom>
              <a:avLst/>
              <a:gdLst/>
              <a:ahLst/>
              <a:cxnLst/>
              <a:rect r="r" b="b" t="t" l="l"/>
              <a:pathLst>
                <a:path h="910133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0664"/>
                  </a:cubicBezTo>
                  <a:lnTo>
                    <a:pt x="660400" y="910133"/>
                  </a:lnTo>
                  <a:lnTo>
                    <a:pt x="0" y="910133"/>
                  </a:lnTo>
                  <a:lnTo>
                    <a:pt x="0" y="33109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8425"/>
              <a:ext cx="660400" cy="811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425671" y="2004947"/>
            <a:ext cx="6304927" cy="630492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046" r="0" b="-2504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403338" y="8549080"/>
            <a:ext cx="3475840" cy="34758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01714" y="9171406"/>
            <a:ext cx="534212" cy="53421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3886" y="-594687"/>
            <a:ext cx="1537234" cy="15372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425671" y="458568"/>
            <a:ext cx="483979" cy="48397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DAGa9YbAmvs</dc:identifier>
  <dcterms:modified xsi:type="dcterms:W3CDTF">2011-08-01T06:04:30Z</dcterms:modified>
  <cp:revision>1</cp:revision>
  <dc:title>職缺查詢系統</dc:title>
</cp:coreProperties>
</file>